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rsenica Antiqua" charset="1" panose="00000500000000000000"/>
      <p:regular r:id="rId13"/>
    </p:embeddedFont>
    <p:embeddedFont>
      <p:font typeface="Rugrats Sans" charset="1" panose="00000000000000000000"/>
      <p:regular r:id="rId14"/>
    </p:embeddedFont>
    <p:embeddedFont>
      <p:font typeface="Canva Sans" charset="1" panose="020B05030305010401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D5637"/>
        </a:solidFill>
      </p:bgPr>
    </p:bg>
    <p:spTree>
      <p:nvGrpSpPr>
        <p:cNvPr id="1" name=""/>
        <p:cNvGrpSpPr/>
        <p:nvPr/>
      </p:nvGrpSpPr>
      <p:grpSpPr>
        <a:xfrm>
          <a:off x="0" y="0"/>
          <a:ext cx="0" cy="0"/>
          <a:chOff x="0" y="0"/>
          <a:chExt cx="0" cy="0"/>
        </a:xfrm>
      </p:grpSpPr>
      <p:grpSp>
        <p:nvGrpSpPr>
          <p:cNvPr name="Group 2" id="2"/>
          <p:cNvGrpSpPr/>
          <p:nvPr/>
        </p:nvGrpSpPr>
        <p:grpSpPr>
          <a:xfrm rot="0">
            <a:off x="939345" y="1644804"/>
            <a:ext cx="8718736" cy="6378046"/>
            <a:chOff x="0" y="0"/>
            <a:chExt cx="11624981" cy="8504062"/>
          </a:xfrm>
        </p:grpSpPr>
        <p:sp>
          <p:nvSpPr>
            <p:cNvPr name="TextBox 3" id="3"/>
            <p:cNvSpPr txBox="true"/>
            <p:nvPr/>
          </p:nvSpPr>
          <p:spPr>
            <a:xfrm rot="0">
              <a:off x="0" y="2014862"/>
              <a:ext cx="11624981" cy="5262032"/>
            </a:xfrm>
            <a:prstGeom prst="rect">
              <a:avLst/>
            </a:prstGeom>
          </p:spPr>
          <p:txBody>
            <a:bodyPr anchor="t" rtlCol="false" tIns="0" lIns="0" bIns="0" rIns="0">
              <a:spAutoFit/>
            </a:bodyPr>
            <a:lstStyle/>
            <a:p>
              <a:pPr algn="ctr" marL="0" indent="0" lvl="0">
                <a:lnSpc>
                  <a:spcPts val="9499"/>
                </a:lnSpc>
                <a:spcBef>
                  <a:spcPct val="0"/>
                </a:spcBef>
              </a:pPr>
              <a:r>
                <a:rPr lang="en-US" sz="9999" u="none">
                  <a:solidFill>
                    <a:srgbClr val="FFEBCB"/>
                  </a:solidFill>
                  <a:latin typeface="Arsenica Antiqua"/>
                  <a:ea typeface="Arsenica Antiqua"/>
                  <a:cs typeface="Arsenica Antiqua"/>
                  <a:sym typeface="Arsenica Antiqua"/>
                </a:rPr>
                <a:t> Coca Cola Retailer Dashboard</a:t>
              </a:r>
            </a:p>
          </p:txBody>
        </p:sp>
        <p:sp>
          <p:nvSpPr>
            <p:cNvPr name="TextBox 4" id="4"/>
            <p:cNvSpPr txBox="true"/>
            <p:nvPr/>
          </p:nvSpPr>
          <p:spPr>
            <a:xfrm rot="0">
              <a:off x="0" y="7836677"/>
              <a:ext cx="11624981" cy="667385"/>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FFEBCB"/>
                  </a:solidFill>
                  <a:latin typeface="Rugrats Sans"/>
                  <a:ea typeface="Rugrats Sans"/>
                  <a:cs typeface="Rugrats Sans"/>
                  <a:sym typeface="Rugrats Sans"/>
                </a:rPr>
                <a:t>By BIGYANDUTT PANDA</a:t>
              </a:r>
            </a:p>
          </p:txBody>
        </p:sp>
        <p:sp>
          <p:nvSpPr>
            <p:cNvPr name="Freeform 5" id="5"/>
            <p:cNvSpPr/>
            <p:nvPr/>
          </p:nvSpPr>
          <p:spPr>
            <a:xfrm flipH="false" flipV="false" rot="0">
              <a:off x="5355947" y="0"/>
              <a:ext cx="913087" cy="913087"/>
            </a:xfrm>
            <a:custGeom>
              <a:avLst/>
              <a:gdLst/>
              <a:ahLst/>
              <a:cxnLst/>
              <a:rect r="r" b="b" t="t" l="l"/>
              <a:pathLst>
                <a:path h="913087" w="913087">
                  <a:moveTo>
                    <a:pt x="0" y="0"/>
                  </a:moveTo>
                  <a:lnTo>
                    <a:pt x="913087" y="0"/>
                  </a:lnTo>
                  <a:lnTo>
                    <a:pt x="913087" y="913087"/>
                  </a:lnTo>
                  <a:lnTo>
                    <a:pt x="0" y="913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1269949" y="341814"/>
            <a:ext cx="6742501" cy="9567972"/>
          </a:xfrm>
          <a:custGeom>
            <a:avLst/>
            <a:gdLst/>
            <a:ahLst/>
            <a:cxnLst/>
            <a:rect r="r" b="b" t="t" l="l"/>
            <a:pathLst>
              <a:path h="9567972" w="6742501">
                <a:moveTo>
                  <a:pt x="0" y="0"/>
                </a:moveTo>
                <a:lnTo>
                  <a:pt x="6742501" y="0"/>
                </a:lnTo>
                <a:lnTo>
                  <a:pt x="6742501" y="9567972"/>
                </a:lnTo>
                <a:lnTo>
                  <a:pt x="0" y="9567972"/>
                </a:lnTo>
                <a:lnTo>
                  <a:pt x="0" y="0"/>
                </a:lnTo>
                <a:close/>
              </a:path>
            </a:pathLst>
          </a:custGeom>
          <a:blipFill>
            <a:blip r:embed="rId4"/>
            <a:stretch>
              <a:fillRect l="0" t="-2852" r="0" b="-2852"/>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BCB"/>
        </a:solidFill>
      </p:bgPr>
    </p:bg>
    <p:spTree>
      <p:nvGrpSpPr>
        <p:cNvPr id="1" name=""/>
        <p:cNvGrpSpPr/>
        <p:nvPr/>
      </p:nvGrpSpPr>
      <p:grpSpPr>
        <a:xfrm>
          <a:off x="0" y="0"/>
          <a:ext cx="0" cy="0"/>
          <a:chOff x="0" y="0"/>
          <a:chExt cx="0" cy="0"/>
        </a:xfrm>
      </p:grpSpPr>
      <p:grpSp>
        <p:nvGrpSpPr>
          <p:cNvPr name="Group 2" id="2"/>
          <p:cNvGrpSpPr/>
          <p:nvPr/>
        </p:nvGrpSpPr>
        <p:grpSpPr>
          <a:xfrm rot="0">
            <a:off x="879851" y="923176"/>
            <a:ext cx="16230600" cy="2857294"/>
            <a:chOff x="0" y="0"/>
            <a:chExt cx="21640800" cy="3809725"/>
          </a:xfrm>
        </p:grpSpPr>
        <p:sp>
          <p:nvSpPr>
            <p:cNvPr name="Freeform 3" id="3"/>
            <p:cNvSpPr/>
            <p:nvPr/>
          </p:nvSpPr>
          <p:spPr>
            <a:xfrm flipH="false" flipV="false" rot="0">
              <a:off x="10363857" y="0"/>
              <a:ext cx="913087" cy="913087"/>
            </a:xfrm>
            <a:custGeom>
              <a:avLst/>
              <a:gdLst/>
              <a:ahLst/>
              <a:cxnLst/>
              <a:rect r="r" b="b" t="t" l="l"/>
              <a:pathLst>
                <a:path h="913087" w="913087">
                  <a:moveTo>
                    <a:pt x="0" y="0"/>
                  </a:moveTo>
                  <a:lnTo>
                    <a:pt x="913086" y="0"/>
                  </a:lnTo>
                  <a:lnTo>
                    <a:pt x="913086" y="913087"/>
                  </a:lnTo>
                  <a:lnTo>
                    <a:pt x="0" y="913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2026217"/>
              <a:ext cx="21640800" cy="1783508"/>
            </a:xfrm>
            <a:prstGeom prst="rect">
              <a:avLst/>
            </a:prstGeom>
          </p:spPr>
          <p:txBody>
            <a:bodyPr anchor="t" rtlCol="false" tIns="0" lIns="0" bIns="0" rIns="0">
              <a:spAutoFit/>
            </a:bodyPr>
            <a:lstStyle/>
            <a:p>
              <a:pPr algn="ctr" marL="0" indent="0" lvl="0">
                <a:lnSpc>
                  <a:spcPts val="8330"/>
                </a:lnSpc>
                <a:spcBef>
                  <a:spcPct val="0"/>
                </a:spcBef>
              </a:pPr>
              <a:r>
                <a:rPr lang="en-US" sz="8500" spc="-144">
                  <a:solidFill>
                    <a:srgbClr val="000000"/>
                  </a:solidFill>
                  <a:latin typeface="Arsenica Antiqua"/>
                  <a:ea typeface="Arsenica Antiqua"/>
                  <a:cs typeface="Arsenica Antiqua"/>
                  <a:sym typeface="Arsenica Antiqua"/>
                </a:rPr>
                <a:t>Objective</a:t>
              </a:r>
            </a:p>
          </p:txBody>
        </p:sp>
      </p:grpSp>
      <p:sp>
        <p:nvSpPr>
          <p:cNvPr name="Freeform 5" id="5"/>
          <p:cNvSpPr/>
          <p:nvPr/>
        </p:nvSpPr>
        <p:spPr>
          <a:xfrm flipH="false" flipV="false" rot="0">
            <a:off x="1161349" y="1222510"/>
            <a:ext cx="5361531" cy="8035790"/>
          </a:xfrm>
          <a:custGeom>
            <a:avLst/>
            <a:gdLst/>
            <a:ahLst/>
            <a:cxnLst/>
            <a:rect r="r" b="b" t="t" l="l"/>
            <a:pathLst>
              <a:path h="8035790" w="5361531">
                <a:moveTo>
                  <a:pt x="0" y="0"/>
                </a:moveTo>
                <a:lnTo>
                  <a:pt x="5361532" y="0"/>
                </a:lnTo>
                <a:lnTo>
                  <a:pt x="5361532" y="8035790"/>
                </a:lnTo>
                <a:lnTo>
                  <a:pt x="0" y="8035790"/>
                </a:lnTo>
                <a:lnTo>
                  <a:pt x="0" y="0"/>
                </a:lnTo>
                <a:close/>
              </a:path>
            </a:pathLst>
          </a:custGeom>
          <a:blipFill>
            <a:blip r:embed="rId4"/>
            <a:stretch>
              <a:fillRect l="-6095" t="0" r="-13807" b="0"/>
            </a:stretch>
          </a:blipFill>
        </p:spPr>
      </p:sp>
      <p:sp>
        <p:nvSpPr>
          <p:cNvPr name="TextBox 6" id="6"/>
          <p:cNvSpPr txBox="true"/>
          <p:nvPr/>
        </p:nvSpPr>
        <p:spPr>
          <a:xfrm rot="0">
            <a:off x="7974982" y="4829492"/>
            <a:ext cx="9284318" cy="3060699"/>
          </a:xfrm>
          <a:prstGeom prst="rect">
            <a:avLst/>
          </a:prstGeom>
        </p:spPr>
        <p:txBody>
          <a:bodyPr anchor="t" rtlCol="false" tIns="0" lIns="0" bIns="0" rIns="0">
            <a:spAutoFit/>
          </a:bodyPr>
          <a:lstStyle/>
          <a:p>
            <a:pPr algn="ctr" marL="539754" indent="-269877" lvl="1">
              <a:lnSpc>
                <a:spcPts val="3500"/>
              </a:lnSpc>
              <a:buFont typeface="Arial"/>
              <a:buChar char="•"/>
            </a:pPr>
            <a:r>
              <a:rPr lang="en-US" sz="2500">
                <a:solidFill>
                  <a:srgbClr val="000000"/>
                </a:solidFill>
                <a:latin typeface="Canva Sans"/>
                <a:ea typeface="Canva Sans"/>
                <a:cs typeface="Canva Sans"/>
                <a:sym typeface="Canva Sans"/>
              </a:rPr>
              <a:t>The objective of this data analysis project is to analyse sales data for beverage brands within Coca-Cola USA and provide insights into sales performance by retailer.</a:t>
            </a:r>
          </a:p>
          <a:p>
            <a:pPr algn="ctr" marL="539754" indent="-269877" lvl="1">
              <a:lnSpc>
                <a:spcPts val="3500"/>
              </a:lnSpc>
              <a:buFont typeface="Arial"/>
              <a:buChar char="•"/>
            </a:pPr>
            <a:r>
              <a:rPr lang="en-US" sz="2500">
                <a:solidFill>
                  <a:srgbClr val="000000"/>
                </a:solidFill>
                <a:latin typeface="Canva Sans"/>
                <a:ea typeface="Canva Sans"/>
                <a:cs typeface="Canva Sans"/>
                <a:sym typeface="Canva Sans"/>
              </a:rPr>
              <a:t> Specifically, the project aims to examine sales trends by beverage brand and retailer, as well as to assess sales and operating profit margin by quarter across all regions for the years 2022 and 2023.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D5637"/>
        </a:solidFill>
      </p:bgPr>
    </p:bg>
    <p:spTree>
      <p:nvGrpSpPr>
        <p:cNvPr id="1" name=""/>
        <p:cNvGrpSpPr/>
        <p:nvPr/>
      </p:nvGrpSpPr>
      <p:grpSpPr>
        <a:xfrm>
          <a:off x="0" y="0"/>
          <a:ext cx="0" cy="0"/>
          <a:chOff x="0" y="0"/>
          <a:chExt cx="0" cy="0"/>
        </a:xfrm>
      </p:grpSpPr>
      <p:sp>
        <p:nvSpPr>
          <p:cNvPr name="AutoShape 2" id="2"/>
          <p:cNvSpPr/>
          <p:nvPr/>
        </p:nvSpPr>
        <p:spPr>
          <a:xfrm flipH="true">
            <a:off x="1028700" y="5005388"/>
            <a:ext cx="1530268" cy="0"/>
          </a:xfrm>
          <a:prstGeom prst="line">
            <a:avLst/>
          </a:prstGeom>
          <a:ln cap="flat" w="28575">
            <a:solidFill>
              <a:srgbClr val="DD5637"/>
            </a:solidFill>
            <a:prstDash val="solid"/>
            <a:headEnd type="none" len="sm" w="sm"/>
            <a:tailEnd type="none" len="sm" w="sm"/>
          </a:ln>
        </p:spPr>
      </p:sp>
      <p:sp>
        <p:nvSpPr>
          <p:cNvPr name="Freeform 3" id="3"/>
          <p:cNvSpPr/>
          <p:nvPr/>
        </p:nvSpPr>
        <p:spPr>
          <a:xfrm flipH="false" flipV="false" rot="0">
            <a:off x="5942707" y="736621"/>
            <a:ext cx="11878911" cy="8813758"/>
          </a:xfrm>
          <a:custGeom>
            <a:avLst/>
            <a:gdLst/>
            <a:ahLst/>
            <a:cxnLst/>
            <a:rect r="r" b="b" t="t" l="l"/>
            <a:pathLst>
              <a:path h="8813758" w="11878911">
                <a:moveTo>
                  <a:pt x="0" y="0"/>
                </a:moveTo>
                <a:lnTo>
                  <a:pt x="11878911" y="0"/>
                </a:lnTo>
                <a:lnTo>
                  <a:pt x="11878911" y="8813758"/>
                </a:lnTo>
                <a:lnTo>
                  <a:pt x="0" y="8813758"/>
                </a:lnTo>
                <a:lnTo>
                  <a:pt x="0" y="0"/>
                </a:lnTo>
                <a:close/>
              </a:path>
            </a:pathLst>
          </a:custGeom>
          <a:blipFill>
            <a:blip r:embed="rId2"/>
            <a:stretch>
              <a:fillRect l="0" t="0" r="0" b="0"/>
            </a:stretch>
          </a:blipFill>
        </p:spPr>
      </p:sp>
      <p:sp>
        <p:nvSpPr>
          <p:cNvPr name="Freeform 4" id="4"/>
          <p:cNvSpPr/>
          <p:nvPr/>
        </p:nvSpPr>
        <p:spPr>
          <a:xfrm flipH="false" flipV="false" rot="0">
            <a:off x="1120332" y="1840034"/>
            <a:ext cx="3522105" cy="7098411"/>
          </a:xfrm>
          <a:custGeom>
            <a:avLst/>
            <a:gdLst/>
            <a:ahLst/>
            <a:cxnLst/>
            <a:rect r="r" b="b" t="t" l="l"/>
            <a:pathLst>
              <a:path h="7098411" w="3522105">
                <a:moveTo>
                  <a:pt x="0" y="0"/>
                </a:moveTo>
                <a:lnTo>
                  <a:pt x="3522105" y="0"/>
                </a:lnTo>
                <a:lnTo>
                  <a:pt x="3522105" y="7098411"/>
                </a:lnTo>
                <a:lnTo>
                  <a:pt x="0" y="7098411"/>
                </a:lnTo>
                <a:lnTo>
                  <a:pt x="0" y="0"/>
                </a:lnTo>
                <a:close/>
              </a:path>
            </a:pathLst>
          </a:custGeom>
          <a:blipFill>
            <a:blip r:embed="rId3"/>
            <a:stretch>
              <a:fillRect l="0" t="-4426" r="0" b="-5824"/>
            </a:stretch>
          </a:blipFill>
        </p:spPr>
      </p:sp>
      <p:sp>
        <p:nvSpPr>
          <p:cNvPr name="TextBox 5" id="5"/>
          <p:cNvSpPr txBox="true"/>
          <p:nvPr/>
        </p:nvSpPr>
        <p:spPr>
          <a:xfrm rot="0">
            <a:off x="515998" y="232660"/>
            <a:ext cx="8252878" cy="1271277"/>
          </a:xfrm>
          <a:prstGeom prst="rect">
            <a:avLst/>
          </a:prstGeom>
        </p:spPr>
        <p:txBody>
          <a:bodyPr anchor="t" rtlCol="false" tIns="0" lIns="0" bIns="0" rIns="0">
            <a:spAutoFit/>
          </a:bodyPr>
          <a:lstStyle/>
          <a:p>
            <a:pPr algn="l" marL="0" indent="0" lvl="0">
              <a:lnSpc>
                <a:spcPts val="7840"/>
              </a:lnSpc>
              <a:spcBef>
                <a:spcPct val="0"/>
              </a:spcBef>
            </a:pPr>
            <a:r>
              <a:rPr lang="en-US" sz="8000" spc="-136">
                <a:solidFill>
                  <a:srgbClr val="FFEBCB"/>
                </a:solidFill>
                <a:latin typeface="Arsenica Antiqua"/>
                <a:ea typeface="Arsenica Antiqua"/>
                <a:cs typeface="Arsenica Antiqua"/>
                <a:sym typeface="Arsenica Antiqua"/>
              </a:rPr>
              <a:t>Dashboard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BCB"/>
        </a:solidFill>
      </p:bgPr>
    </p:bg>
    <p:spTree>
      <p:nvGrpSpPr>
        <p:cNvPr id="1" name=""/>
        <p:cNvGrpSpPr/>
        <p:nvPr/>
      </p:nvGrpSpPr>
      <p:grpSpPr>
        <a:xfrm>
          <a:off x="0" y="0"/>
          <a:ext cx="0" cy="0"/>
          <a:chOff x="0" y="0"/>
          <a:chExt cx="0" cy="0"/>
        </a:xfrm>
      </p:grpSpPr>
      <p:sp>
        <p:nvSpPr>
          <p:cNvPr name="Freeform 2" id="2"/>
          <p:cNvSpPr/>
          <p:nvPr/>
        </p:nvSpPr>
        <p:spPr>
          <a:xfrm flipH="false" flipV="false" rot="0">
            <a:off x="12426105" y="292350"/>
            <a:ext cx="4177720" cy="6266580"/>
          </a:xfrm>
          <a:custGeom>
            <a:avLst/>
            <a:gdLst/>
            <a:ahLst/>
            <a:cxnLst/>
            <a:rect r="r" b="b" t="t" l="l"/>
            <a:pathLst>
              <a:path h="6266580" w="4177720">
                <a:moveTo>
                  <a:pt x="0" y="0"/>
                </a:moveTo>
                <a:lnTo>
                  <a:pt x="4177719" y="0"/>
                </a:lnTo>
                <a:lnTo>
                  <a:pt x="4177719" y="6266580"/>
                </a:lnTo>
                <a:lnTo>
                  <a:pt x="0" y="6266580"/>
                </a:lnTo>
                <a:lnTo>
                  <a:pt x="0" y="0"/>
                </a:lnTo>
                <a:close/>
              </a:path>
            </a:pathLst>
          </a:custGeom>
          <a:blipFill>
            <a:blip r:embed="rId2"/>
            <a:stretch>
              <a:fillRect l="0" t="0" r="0" b="0"/>
            </a:stretch>
          </a:blipFill>
        </p:spPr>
      </p:sp>
      <p:grpSp>
        <p:nvGrpSpPr>
          <p:cNvPr name="Group 3" id="3"/>
          <p:cNvGrpSpPr/>
          <p:nvPr/>
        </p:nvGrpSpPr>
        <p:grpSpPr>
          <a:xfrm rot="0">
            <a:off x="801860" y="3117656"/>
            <a:ext cx="9814832" cy="6560747"/>
            <a:chOff x="0" y="0"/>
            <a:chExt cx="13086442" cy="8747663"/>
          </a:xfrm>
        </p:grpSpPr>
        <p:sp>
          <p:nvSpPr>
            <p:cNvPr name="TextBox 4" id="4"/>
            <p:cNvSpPr txBox="true"/>
            <p:nvPr/>
          </p:nvSpPr>
          <p:spPr>
            <a:xfrm rot="0">
              <a:off x="0" y="-142875"/>
              <a:ext cx="13086442" cy="742315"/>
            </a:xfrm>
            <a:prstGeom prst="rect">
              <a:avLst/>
            </a:prstGeom>
          </p:spPr>
          <p:txBody>
            <a:bodyPr anchor="t" rtlCol="false" tIns="0" lIns="0" bIns="0" rIns="0">
              <a:spAutoFit/>
            </a:bodyPr>
            <a:lstStyle/>
            <a:p>
              <a:pPr algn="l" marL="0" indent="0" lvl="0">
                <a:lnSpc>
                  <a:spcPts val="4109"/>
                </a:lnSpc>
              </a:pPr>
              <a:r>
                <a:rPr lang="en-US" sz="2999" spc="5">
                  <a:solidFill>
                    <a:srgbClr val="DD5637"/>
                  </a:solidFill>
                  <a:latin typeface="Arsenica Antiqua"/>
                  <a:ea typeface="Arsenica Antiqua"/>
                  <a:cs typeface="Arsenica Antiqua"/>
                  <a:sym typeface="Arsenica Antiqua"/>
                </a:rPr>
                <a:t>Dashboard Highlights</a:t>
              </a:r>
            </a:p>
          </p:txBody>
        </p:sp>
        <p:sp>
          <p:nvSpPr>
            <p:cNvPr name="TextBox 5" id="5"/>
            <p:cNvSpPr txBox="true"/>
            <p:nvPr/>
          </p:nvSpPr>
          <p:spPr>
            <a:xfrm rot="0">
              <a:off x="0" y="1253182"/>
              <a:ext cx="13086442" cy="7494481"/>
            </a:xfrm>
            <a:prstGeom prst="rect">
              <a:avLst/>
            </a:prstGeom>
          </p:spPr>
          <p:txBody>
            <a:bodyPr anchor="t" rtlCol="false" tIns="0" lIns="0" bIns="0" rIns="0">
              <a:spAutoFit/>
            </a:bodyPr>
            <a:lstStyle/>
            <a:p>
              <a:pPr algn="l">
                <a:lnSpc>
                  <a:spcPts val="3220"/>
                </a:lnSpc>
              </a:pPr>
              <a:r>
                <a:rPr lang="en-US" sz="2300">
                  <a:solidFill>
                    <a:srgbClr val="000000"/>
                  </a:solidFill>
                  <a:latin typeface="Rugrats Sans"/>
                  <a:ea typeface="Rugrats Sans"/>
                  <a:cs typeface="Rugrats Sans"/>
                  <a:sym typeface="Rugrats Sans"/>
                </a:rPr>
                <a:t>1.Sales by Beverage Brands (2022 vs 2023):</a:t>
              </a:r>
            </a:p>
            <a:p>
              <a:pPr algn="l">
                <a:lnSpc>
                  <a:spcPts val="3220"/>
                </a:lnSpc>
              </a:pPr>
              <a:r>
                <a:rPr lang="en-US" sz="2300">
                  <a:solidFill>
                    <a:srgbClr val="000000"/>
                  </a:solidFill>
                  <a:latin typeface="Rugrats Sans"/>
                  <a:ea typeface="Rugrats Sans"/>
                  <a:cs typeface="Rugrats Sans"/>
                  <a:sym typeface="Rugrats Sans"/>
                </a:rPr>
                <a:t> - Detailed comparison of sales across different Coca Cola beverage brands.</a:t>
              </a:r>
            </a:p>
            <a:p>
              <a:pPr algn="l">
                <a:lnSpc>
                  <a:spcPts val="3220"/>
                </a:lnSpc>
              </a:pPr>
              <a:r>
                <a:rPr lang="en-US" sz="2300">
                  <a:solidFill>
                    <a:srgbClr val="000000"/>
                  </a:solidFill>
                  <a:latin typeface="Rugrats Sans"/>
                  <a:ea typeface="Rugrats Sans"/>
                  <a:cs typeface="Rugrats Sans"/>
                  <a:sym typeface="Rugrats Sans"/>
                </a:rPr>
                <a:t> - Insightful variance analysis to identify growth trends and performance shifts.</a:t>
              </a:r>
            </a:p>
            <a:p>
              <a:pPr algn="l">
                <a:lnSpc>
                  <a:spcPts val="3220"/>
                </a:lnSpc>
              </a:pPr>
            </a:p>
            <a:p>
              <a:pPr algn="l">
                <a:lnSpc>
                  <a:spcPts val="3220"/>
                </a:lnSpc>
              </a:pPr>
              <a:r>
                <a:rPr lang="en-US" sz="2300">
                  <a:solidFill>
                    <a:srgbClr val="000000"/>
                  </a:solidFill>
                  <a:latin typeface="Rugrats Sans"/>
                  <a:ea typeface="Rugrats Sans"/>
                  <a:cs typeface="Rugrats Sans"/>
                  <a:sym typeface="Rugrats Sans"/>
                </a:rPr>
                <a:t>2. Sales by Retailers:</a:t>
              </a:r>
            </a:p>
            <a:p>
              <a:pPr algn="l">
                <a:lnSpc>
                  <a:spcPts val="3220"/>
                </a:lnSpc>
              </a:pPr>
              <a:r>
                <a:rPr lang="en-US" sz="2300">
                  <a:solidFill>
                    <a:srgbClr val="000000"/>
                  </a:solidFill>
                  <a:latin typeface="Rugrats Sans"/>
                  <a:ea typeface="Rugrats Sans"/>
                  <a:cs typeface="Rugrats Sans"/>
                  <a:sym typeface="Rugrats Sans"/>
                </a:rPr>
                <a:t> - Breakdown of sales performance across various retail partners.</a:t>
              </a:r>
            </a:p>
            <a:p>
              <a:pPr algn="l">
                <a:lnSpc>
                  <a:spcPts val="3220"/>
                </a:lnSpc>
              </a:pPr>
              <a:r>
                <a:rPr lang="en-US" sz="2300">
                  <a:solidFill>
                    <a:srgbClr val="000000"/>
                  </a:solidFill>
                  <a:latin typeface="Rugrats Sans"/>
                  <a:ea typeface="Rugrats Sans"/>
                  <a:cs typeface="Rugrats Sans"/>
                  <a:sym typeface="Rugrats Sans"/>
                </a:rPr>
                <a:t> - Highlighting top-performing retailers and potential areas for improvement.</a:t>
              </a:r>
            </a:p>
            <a:p>
              <a:pPr algn="l">
                <a:lnSpc>
                  <a:spcPts val="3220"/>
                </a:lnSpc>
              </a:pPr>
            </a:p>
            <a:p>
              <a:pPr algn="l">
                <a:lnSpc>
                  <a:spcPts val="3220"/>
                </a:lnSpc>
              </a:pPr>
              <a:r>
                <a:rPr lang="en-US" sz="2300">
                  <a:solidFill>
                    <a:srgbClr val="000000"/>
                  </a:solidFill>
                  <a:latin typeface="Rugrats Sans"/>
                  <a:ea typeface="Rugrats Sans"/>
                  <a:cs typeface="Rugrats Sans"/>
                  <a:sym typeface="Rugrats Sans"/>
                </a:rPr>
                <a:t>3. Quarterly Sales and Operating Profit Margin:</a:t>
              </a:r>
            </a:p>
            <a:p>
              <a:pPr algn="l">
                <a:lnSpc>
                  <a:spcPts val="3220"/>
                </a:lnSpc>
              </a:pPr>
              <a:r>
                <a:rPr lang="en-US" sz="2300">
                  <a:solidFill>
                    <a:srgbClr val="000000"/>
                  </a:solidFill>
                  <a:latin typeface="Rugrats Sans"/>
                  <a:ea typeface="Rugrats Sans"/>
                  <a:cs typeface="Rugrats Sans"/>
                  <a:sym typeface="Rugrats Sans"/>
                </a:rPr>
                <a:t> - Interactive chart showcasing quarterly sales figures.</a:t>
              </a:r>
            </a:p>
            <a:p>
              <a:pPr algn="l">
                <a:lnSpc>
                  <a:spcPts val="3220"/>
                </a:lnSpc>
              </a:pPr>
              <a:r>
                <a:rPr lang="en-US" sz="2300">
                  <a:solidFill>
                    <a:srgbClr val="000000"/>
                  </a:solidFill>
                  <a:latin typeface="Rugrats Sans"/>
                  <a:ea typeface="Rugrats Sans"/>
                  <a:cs typeface="Rugrats Sans"/>
                  <a:sym typeface="Rugrats Sans"/>
                </a:rPr>
                <a:t> - Visualization of operating profit margins to understand profitability trends.</a:t>
              </a:r>
            </a:p>
            <a:p>
              <a:pPr algn="l" marL="0" indent="0" lvl="0">
                <a:lnSpc>
                  <a:spcPts val="3220"/>
                </a:lnSpc>
                <a:spcBef>
                  <a:spcPct val="0"/>
                </a:spcBef>
              </a:pPr>
            </a:p>
          </p:txBody>
        </p:sp>
      </p:grpSp>
      <p:grpSp>
        <p:nvGrpSpPr>
          <p:cNvPr name="Group 6" id="6"/>
          <p:cNvGrpSpPr/>
          <p:nvPr/>
        </p:nvGrpSpPr>
        <p:grpSpPr>
          <a:xfrm rot="0">
            <a:off x="12690725" y="6762186"/>
            <a:ext cx="4059341" cy="2707567"/>
            <a:chOff x="0" y="0"/>
            <a:chExt cx="5412454" cy="3610090"/>
          </a:xfrm>
        </p:grpSpPr>
        <p:sp>
          <p:nvSpPr>
            <p:cNvPr name="TextBox 7" id="7"/>
            <p:cNvSpPr txBox="true"/>
            <p:nvPr/>
          </p:nvSpPr>
          <p:spPr>
            <a:xfrm rot="0">
              <a:off x="0" y="-142875"/>
              <a:ext cx="5412454" cy="742315"/>
            </a:xfrm>
            <a:prstGeom prst="rect">
              <a:avLst/>
            </a:prstGeom>
          </p:spPr>
          <p:txBody>
            <a:bodyPr anchor="t" rtlCol="false" tIns="0" lIns="0" bIns="0" rIns="0">
              <a:spAutoFit/>
            </a:bodyPr>
            <a:lstStyle/>
            <a:p>
              <a:pPr algn="l" marL="0" indent="0" lvl="0">
                <a:lnSpc>
                  <a:spcPts val="4109"/>
                </a:lnSpc>
              </a:pPr>
              <a:r>
                <a:rPr lang="en-US" sz="2999" spc="5">
                  <a:solidFill>
                    <a:srgbClr val="DD5637"/>
                  </a:solidFill>
                  <a:latin typeface="Arsenica Antiqua"/>
                  <a:ea typeface="Arsenica Antiqua"/>
                  <a:cs typeface="Arsenica Antiqua"/>
                  <a:sym typeface="Arsenica Antiqua"/>
                </a:rPr>
                <a:t>KPI’s</a:t>
              </a:r>
            </a:p>
          </p:txBody>
        </p:sp>
        <p:sp>
          <p:nvSpPr>
            <p:cNvPr name="TextBox 8" id="8"/>
            <p:cNvSpPr txBox="true"/>
            <p:nvPr/>
          </p:nvSpPr>
          <p:spPr>
            <a:xfrm rot="0">
              <a:off x="0" y="1243657"/>
              <a:ext cx="5412454" cy="2366433"/>
            </a:xfrm>
            <a:prstGeom prst="rect">
              <a:avLst/>
            </a:prstGeom>
          </p:spPr>
          <p:txBody>
            <a:bodyPr anchor="t" rtlCol="false" tIns="0" lIns="0" bIns="0" rIns="0">
              <a:spAutoFit/>
            </a:bodyPr>
            <a:lstStyle/>
            <a:p>
              <a:pPr algn="l">
                <a:lnSpc>
                  <a:spcPts val="3500"/>
                </a:lnSpc>
              </a:pPr>
              <a:r>
                <a:rPr lang="en-US" sz="2500">
                  <a:solidFill>
                    <a:srgbClr val="000000"/>
                  </a:solidFill>
                  <a:latin typeface="Rugrats Sans"/>
                  <a:ea typeface="Rugrats Sans"/>
                  <a:cs typeface="Rugrats Sans"/>
                  <a:sym typeface="Rugrats Sans"/>
                </a:rPr>
                <a:t> - Total Sales</a:t>
              </a:r>
            </a:p>
            <a:p>
              <a:pPr algn="l">
                <a:lnSpc>
                  <a:spcPts val="3500"/>
                </a:lnSpc>
              </a:pPr>
              <a:r>
                <a:rPr lang="en-US" sz="2500">
                  <a:solidFill>
                    <a:srgbClr val="000000"/>
                  </a:solidFill>
                  <a:latin typeface="Rugrats Sans"/>
                  <a:ea typeface="Rugrats Sans"/>
                  <a:cs typeface="Rugrats Sans"/>
                  <a:sym typeface="Rugrats Sans"/>
                </a:rPr>
                <a:t> - Units Sold</a:t>
              </a:r>
            </a:p>
            <a:p>
              <a:pPr algn="l">
                <a:lnSpc>
                  <a:spcPts val="3500"/>
                </a:lnSpc>
              </a:pPr>
              <a:r>
                <a:rPr lang="en-US" sz="2500">
                  <a:solidFill>
                    <a:srgbClr val="000000"/>
                  </a:solidFill>
                  <a:latin typeface="Rugrats Sans"/>
                  <a:ea typeface="Rugrats Sans"/>
                  <a:cs typeface="Rugrats Sans"/>
                  <a:sym typeface="Rugrats Sans"/>
                </a:rPr>
                <a:t> - Average Price</a:t>
              </a:r>
            </a:p>
            <a:p>
              <a:pPr algn="l" marL="0" indent="0" lvl="0">
                <a:lnSpc>
                  <a:spcPts val="3500"/>
                </a:lnSpc>
                <a:spcBef>
                  <a:spcPct val="0"/>
                </a:spcBef>
              </a:pPr>
              <a:r>
                <a:rPr lang="en-US" sz="2500">
                  <a:solidFill>
                    <a:srgbClr val="000000"/>
                  </a:solidFill>
                  <a:latin typeface="Rugrats Sans"/>
                  <a:ea typeface="Rugrats Sans"/>
                  <a:cs typeface="Rugrats Sans"/>
                  <a:sym typeface="Rugrats Sans"/>
                </a:rPr>
                <a:t> - Total Operating Profit</a:t>
              </a:r>
            </a:p>
          </p:txBody>
        </p:sp>
      </p:grpSp>
      <p:sp>
        <p:nvSpPr>
          <p:cNvPr name="TextBox 9" id="9"/>
          <p:cNvSpPr txBox="true"/>
          <p:nvPr/>
        </p:nvSpPr>
        <p:spPr>
          <a:xfrm rot="0">
            <a:off x="1028700" y="971550"/>
            <a:ext cx="11397405" cy="2261877"/>
          </a:xfrm>
          <a:prstGeom prst="rect">
            <a:avLst/>
          </a:prstGeom>
        </p:spPr>
        <p:txBody>
          <a:bodyPr anchor="t" rtlCol="false" tIns="0" lIns="0" bIns="0" rIns="0">
            <a:spAutoFit/>
          </a:bodyPr>
          <a:lstStyle/>
          <a:p>
            <a:pPr algn="l">
              <a:lnSpc>
                <a:spcPts val="7840"/>
              </a:lnSpc>
            </a:pPr>
            <a:r>
              <a:rPr lang="en-US" sz="8000" spc="-136">
                <a:solidFill>
                  <a:srgbClr val="000000"/>
                </a:solidFill>
                <a:latin typeface="Arsenica Antiqua"/>
                <a:ea typeface="Arsenica Antiqua"/>
                <a:cs typeface="Arsenica Antiqua"/>
                <a:sym typeface="Arsenica Antiqua"/>
              </a:rPr>
              <a:t>Dashboard Highlights</a:t>
            </a:r>
          </a:p>
          <a:p>
            <a:pPr algn="l" marL="0" indent="0" lvl="0">
              <a:lnSpc>
                <a:spcPts val="7840"/>
              </a:lnSpc>
              <a:spcBef>
                <a:spcPct val="0"/>
              </a:spcBef>
            </a:pPr>
            <a:r>
              <a:rPr lang="en-US" sz="8000" spc="-136">
                <a:solidFill>
                  <a:srgbClr val="000000"/>
                </a:solidFill>
                <a:latin typeface="Arsenica Antiqua"/>
                <a:ea typeface="Arsenica Antiqua"/>
                <a:cs typeface="Arsenica Antiqua"/>
                <a:sym typeface="Arsenica Antiqua"/>
              </a:rPr>
              <a:t>&amp; KPI’s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D5637"/>
        </a:solidFill>
      </p:bgPr>
    </p:bg>
    <p:spTree>
      <p:nvGrpSpPr>
        <p:cNvPr id="1" name=""/>
        <p:cNvGrpSpPr/>
        <p:nvPr/>
      </p:nvGrpSpPr>
      <p:grpSpPr>
        <a:xfrm>
          <a:off x="0" y="0"/>
          <a:ext cx="0" cy="0"/>
          <a:chOff x="0" y="0"/>
          <a:chExt cx="0" cy="0"/>
        </a:xfrm>
      </p:grpSpPr>
      <p:sp>
        <p:nvSpPr>
          <p:cNvPr name="Freeform 2" id="2"/>
          <p:cNvSpPr/>
          <p:nvPr/>
        </p:nvSpPr>
        <p:spPr>
          <a:xfrm flipH="false" flipV="false" rot="0">
            <a:off x="16574485" y="1028700"/>
            <a:ext cx="684815" cy="684815"/>
          </a:xfrm>
          <a:custGeom>
            <a:avLst/>
            <a:gdLst/>
            <a:ahLst/>
            <a:cxnLst/>
            <a:rect r="r" b="b" t="t" l="l"/>
            <a:pathLst>
              <a:path h="684815" w="684815">
                <a:moveTo>
                  <a:pt x="0" y="0"/>
                </a:moveTo>
                <a:lnTo>
                  <a:pt x="684815" y="0"/>
                </a:lnTo>
                <a:lnTo>
                  <a:pt x="684815" y="684815"/>
                </a:lnTo>
                <a:lnTo>
                  <a:pt x="0" y="684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8104" y="291898"/>
            <a:ext cx="7757578" cy="2158418"/>
            <a:chOff x="0" y="0"/>
            <a:chExt cx="10343437" cy="2877891"/>
          </a:xfrm>
        </p:grpSpPr>
        <p:sp>
          <p:nvSpPr>
            <p:cNvPr name="TextBox 4" id="4"/>
            <p:cNvSpPr txBox="true"/>
            <p:nvPr/>
          </p:nvSpPr>
          <p:spPr>
            <a:xfrm rot="0">
              <a:off x="0" y="-57150"/>
              <a:ext cx="10343437" cy="1675986"/>
            </a:xfrm>
            <a:prstGeom prst="rect">
              <a:avLst/>
            </a:prstGeom>
          </p:spPr>
          <p:txBody>
            <a:bodyPr anchor="t" rtlCol="false" tIns="0" lIns="0" bIns="0" rIns="0">
              <a:spAutoFit/>
            </a:bodyPr>
            <a:lstStyle/>
            <a:p>
              <a:pPr algn="l" marL="0" indent="0" lvl="0">
                <a:lnSpc>
                  <a:spcPts val="7840"/>
                </a:lnSpc>
                <a:spcBef>
                  <a:spcPct val="0"/>
                </a:spcBef>
              </a:pPr>
              <a:r>
                <a:rPr lang="en-US" sz="8000" spc="-136">
                  <a:solidFill>
                    <a:srgbClr val="FFEBCB"/>
                  </a:solidFill>
                  <a:latin typeface="Arsenica Antiqua"/>
                  <a:ea typeface="Arsenica Antiqua"/>
                  <a:cs typeface="Arsenica Antiqua"/>
                  <a:sym typeface="Arsenica Antiqua"/>
                </a:rPr>
                <a:t>Insights</a:t>
              </a:r>
            </a:p>
          </p:txBody>
        </p:sp>
        <p:sp>
          <p:nvSpPr>
            <p:cNvPr name="AutoShape 5" id="5"/>
            <p:cNvSpPr/>
            <p:nvPr/>
          </p:nvSpPr>
          <p:spPr>
            <a:xfrm flipH="true">
              <a:off x="0" y="1939405"/>
              <a:ext cx="2238225" cy="0"/>
            </a:xfrm>
            <a:prstGeom prst="line">
              <a:avLst/>
            </a:prstGeom>
            <a:ln cap="flat" w="38100">
              <a:solidFill>
                <a:srgbClr val="DD5637"/>
              </a:solidFill>
              <a:prstDash val="solid"/>
              <a:headEnd type="none" len="sm" w="sm"/>
              <a:tailEnd type="none" len="sm" w="sm"/>
            </a:ln>
          </p:spPr>
        </p:sp>
        <p:sp>
          <p:nvSpPr>
            <p:cNvPr name="TextBox 6" id="6"/>
            <p:cNvSpPr txBox="true"/>
            <p:nvPr/>
          </p:nvSpPr>
          <p:spPr>
            <a:xfrm rot="0">
              <a:off x="0" y="2264058"/>
              <a:ext cx="10343437" cy="613833"/>
            </a:xfrm>
            <a:prstGeom prst="rect">
              <a:avLst/>
            </a:prstGeom>
          </p:spPr>
          <p:txBody>
            <a:bodyPr anchor="t" rtlCol="false" tIns="0" lIns="0" bIns="0" rIns="0">
              <a:spAutoFit/>
            </a:bodyPr>
            <a:lstStyle/>
            <a:p>
              <a:pPr algn="l" marL="0" indent="0" lvl="0">
                <a:lnSpc>
                  <a:spcPts val="3500"/>
                </a:lnSpc>
                <a:spcBef>
                  <a:spcPct val="0"/>
                </a:spcBef>
              </a:pPr>
            </a:p>
          </p:txBody>
        </p:sp>
      </p:grpSp>
      <p:sp>
        <p:nvSpPr>
          <p:cNvPr name="Freeform 7" id="7"/>
          <p:cNvSpPr/>
          <p:nvPr/>
        </p:nvSpPr>
        <p:spPr>
          <a:xfrm flipH="false" flipV="false" rot="0">
            <a:off x="671176" y="654031"/>
            <a:ext cx="5034699" cy="8384814"/>
          </a:xfrm>
          <a:custGeom>
            <a:avLst/>
            <a:gdLst/>
            <a:ahLst/>
            <a:cxnLst/>
            <a:rect r="r" b="b" t="t" l="l"/>
            <a:pathLst>
              <a:path h="8384814" w="5034699">
                <a:moveTo>
                  <a:pt x="0" y="0"/>
                </a:moveTo>
                <a:lnTo>
                  <a:pt x="5034699" y="0"/>
                </a:lnTo>
                <a:lnTo>
                  <a:pt x="5034699" y="8384814"/>
                </a:lnTo>
                <a:lnTo>
                  <a:pt x="0" y="8384814"/>
                </a:lnTo>
                <a:lnTo>
                  <a:pt x="0" y="0"/>
                </a:lnTo>
                <a:close/>
              </a:path>
            </a:pathLst>
          </a:custGeom>
          <a:blipFill>
            <a:blip r:embed="rId4"/>
            <a:stretch>
              <a:fillRect l="0" t="0" r="-11027" b="0"/>
            </a:stretch>
          </a:blipFill>
        </p:spPr>
      </p:sp>
      <p:sp>
        <p:nvSpPr>
          <p:cNvPr name="TextBox 8" id="8"/>
          <p:cNvSpPr txBox="true"/>
          <p:nvPr/>
        </p:nvSpPr>
        <p:spPr>
          <a:xfrm rot="0">
            <a:off x="5705875" y="2275509"/>
            <a:ext cx="11994351" cy="4084279"/>
          </a:xfrm>
          <a:prstGeom prst="rect">
            <a:avLst/>
          </a:prstGeom>
        </p:spPr>
        <p:txBody>
          <a:bodyPr anchor="t" rtlCol="false" tIns="0" lIns="0" bIns="0" rIns="0">
            <a:spAutoFit/>
          </a:bodyPr>
          <a:lstStyle/>
          <a:p>
            <a:pPr algn="r" marL="502317" indent="-251159" lvl="1">
              <a:lnSpc>
                <a:spcPts val="3257"/>
              </a:lnSpc>
              <a:buFont typeface="Arial"/>
              <a:buChar char="•"/>
            </a:pPr>
            <a:r>
              <a:rPr lang="en-US" sz="2326">
                <a:solidFill>
                  <a:srgbClr val="FFEBCB"/>
                </a:solidFill>
                <a:latin typeface="Canva Sans"/>
                <a:ea typeface="Canva Sans"/>
                <a:cs typeface="Canva Sans"/>
                <a:sym typeface="Canva Sans"/>
              </a:rPr>
              <a:t>Quarter 3 of 2023 demonstrates exceptional performance for Coca-Cola USA, marked by high sales and operating profit margin.</a:t>
            </a:r>
          </a:p>
          <a:p>
            <a:pPr algn="r" marL="502317" indent="-251159" lvl="1">
              <a:lnSpc>
                <a:spcPts val="3257"/>
              </a:lnSpc>
              <a:buFont typeface="Arial"/>
              <a:buChar char="•"/>
            </a:pPr>
            <a:r>
              <a:rPr lang="en-US" sz="2326">
                <a:solidFill>
                  <a:srgbClr val="FFEBCB"/>
                </a:solidFill>
                <a:latin typeface="Canva Sans"/>
                <a:ea typeface="Canva Sans"/>
                <a:cs typeface="Canva Sans"/>
                <a:sym typeface="Canva Sans"/>
              </a:rPr>
              <a:t>Total sales in Quarter 3 reached $2,700,000, indicating robust market demand and effective sales strategies during this period.</a:t>
            </a:r>
          </a:p>
          <a:p>
            <a:pPr algn="r" marL="502317" indent="-251159" lvl="1">
              <a:lnSpc>
                <a:spcPts val="3257"/>
              </a:lnSpc>
              <a:buFont typeface="Arial"/>
              <a:buChar char="•"/>
            </a:pPr>
            <a:r>
              <a:rPr lang="en-US" sz="2326">
                <a:solidFill>
                  <a:srgbClr val="FFEBCB"/>
                </a:solidFill>
                <a:latin typeface="Canva Sans"/>
                <a:ea typeface="Canva Sans"/>
                <a:cs typeface="Canva Sans"/>
                <a:sym typeface="Canva Sans"/>
              </a:rPr>
              <a:t> Coca-Cola brand products significantly contributed to sales, with $2,268,975 in revenue, showcasing the brand's strong market presence and consumer preference.</a:t>
            </a:r>
          </a:p>
          <a:p>
            <a:pPr algn="r" marL="502317" indent="-251159" lvl="1">
              <a:lnSpc>
                <a:spcPts val="3257"/>
              </a:lnSpc>
              <a:buFont typeface="Arial"/>
              <a:buChar char="•"/>
            </a:pPr>
            <a:r>
              <a:rPr lang="en-US" sz="2326">
                <a:solidFill>
                  <a:srgbClr val="FFEBCB"/>
                </a:solidFill>
                <a:latin typeface="Canva Sans"/>
                <a:ea typeface="Canva Sans"/>
                <a:cs typeface="Canva Sans"/>
                <a:sym typeface="Canva Sans"/>
              </a:rPr>
              <a:t> FizzyCo retailer emerged as a significant contributor, generating sales of $2,101,617, highlighting effective partnerships and distribution channels.</a:t>
            </a:r>
          </a:p>
          <a:p>
            <a:pPr algn="r">
              <a:lnSpc>
                <a:spcPts val="325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BCB"/>
        </a:solidFill>
      </p:bgPr>
    </p:bg>
    <p:spTree>
      <p:nvGrpSpPr>
        <p:cNvPr id="1" name=""/>
        <p:cNvGrpSpPr/>
        <p:nvPr/>
      </p:nvGrpSpPr>
      <p:grpSpPr>
        <a:xfrm>
          <a:off x="0" y="0"/>
          <a:ext cx="0" cy="0"/>
          <a:chOff x="0" y="0"/>
          <a:chExt cx="0" cy="0"/>
        </a:xfrm>
      </p:grpSpPr>
      <p:sp>
        <p:nvSpPr>
          <p:cNvPr name="Freeform 2" id="2"/>
          <p:cNvSpPr/>
          <p:nvPr/>
        </p:nvSpPr>
        <p:spPr>
          <a:xfrm flipH="false" flipV="false" rot="0">
            <a:off x="923799" y="711580"/>
            <a:ext cx="684815" cy="684815"/>
          </a:xfrm>
          <a:custGeom>
            <a:avLst/>
            <a:gdLst/>
            <a:ahLst/>
            <a:cxnLst/>
            <a:rect r="r" b="b" t="t" l="l"/>
            <a:pathLst>
              <a:path h="684815" w="684815">
                <a:moveTo>
                  <a:pt x="0" y="0"/>
                </a:moveTo>
                <a:lnTo>
                  <a:pt x="684815" y="0"/>
                </a:lnTo>
                <a:lnTo>
                  <a:pt x="684815" y="684815"/>
                </a:lnTo>
                <a:lnTo>
                  <a:pt x="0" y="684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80501">
            <a:off x="4667330" y="2589736"/>
            <a:ext cx="15092583" cy="10530076"/>
          </a:xfrm>
          <a:custGeom>
            <a:avLst/>
            <a:gdLst/>
            <a:ahLst/>
            <a:cxnLst/>
            <a:rect r="r" b="b" t="t" l="l"/>
            <a:pathLst>
              <a:path h="10530076" w="15092583">
                <a:moveTo>
                  <a:pt x="0" y="0"/>
                </a:moveTo>
                <a:lnTo>
                  <a:pt x="15092583" y="0"/>
                </a:lnTo>
                <a:lnTo>
                  <a:pt x="15092583" y="10530076"/>
                </a:lnTo>
                <a:lnTo>
                  <a:pt x="0" y="10530076"/>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78866" y="518568"/>
            <a:ext cx="5907929" cy="8861894"/>
          </a:xfrm>
          <a:custGeom>
            <a:avLst/>
            <a:gdLst/>
            <a:ahLst/>
            <a:cxnLst/>
            <a:rect r="r" b="b" t="t" l="l"/>
            <a:pathLst>
              <a:path h="8861894" w="5907929">
                <a:moveTo>
                  <a:pt x="0" y="0"/>
                </a:moveTo>
                <a:lnTo>
                  <a:pt x="5907930" y="0"/>
                </a:lnTo>
                <a:lnTo>
                  <a:pt x="5907930" y="8861894"/>
                </a:lnTo>
                <a:lnTo>
                  <a:pt x="0" y="8861894"/>
                </a:lnTo>
                <a:lnTo>
                  <a:pt x="0" y="0"/>
                </a:lnTo>
                <a:close/>
              </a:path>
            </a:pathLst>
          </a:custGeom>
          <a:blipFill>
            <a:blip r:embed="rId6"/>
            <a:stretch>
              <a:fillRect l="0" t="0" r="0" b="0"/>
            </a:stretch>
          </a:blipFill>
        </p:spPr>
      </p:sp>
      <p:sp>
        <p:nvSpPr>
          <p:cNvPr name="TextBox 5" id="5"/>
          <p:cNvSpPr txBox="true"/>
          <p:nvPr/>
        </p:nvSpPr>
        <p:spPr>
          <a:xfrm rot="0">
            <a:off x="1608614" y="1339245"/>
            <a:ext cx="10425252" cy="1271277"/>
          </a:xfrm>
          <a:prstGeom prst="rect">
            <a:avLst/>
          </a:prstGeom>
        </p:spPr>
        <p:txBody>
          <a:bodyPr anchor="t" rtlCol="false" tIns="0" lIns="0" bIns="0" rIns="0">
            <a:spAutoFit/>
          </a:bodyPr>
          <a:lstStyle/>
          <a:p>
            <a:pPr algn="l" marL="0" indent="0" lvl="0">
              <a:lnSpc>
                <a:spcPts val="7840"/>
              </a:lnSpc>
              <a:spcBef>
                <a:spcPct val="0"/>
              </a:spcBef>
            </a:pPr>
            <a:r>
              <a:rPr lang="en-US" sz="8000" spc="-136">
                <a:solidFill>
                  <a:srgbClr val="000000"/>
                </a:solidFill>
                <a:latin typeface="Arsenica Antiqua"/>
                <a:ea typeface="Arsenica Antiqua"/>
                <a:cs typeface="Arsenica Antiqua"/>
                <a:sym typeface="Arsenica Antiqua"/>
              </a:rPr>
              <a:t>Insights</a:t>
            </a:r>
          </a:p>
        </p:txBody>
      </p:sp>
      <p:sp>
        <p:nvSpPr>
          <p:cNvPr name="TextBox 6" id="6"/>
          <p:cNvSpPr txBox="true"/>
          <p:nvPr/>
        </p:nvSpPr>
        <p:spPr>
          <a:xfrm rot="0">
            <a:off x="1028700" y="2844497"/>
            <a:ext cx="9821412" cy="3867277"/>
          </a:xfrm>
          <a:prstGeom prst="rect">
            <a:avLst/>
          </a:prstGeom>
        </p:spPr>
        <p:txBody>
          <a:bodyPr anchor="t" rtlCol="false" tIns="0" lIns="0" bIns="0" rIns="0">
            <a:spAutoFit/>
          </a:bodyPr>
          <a:lstStyle/>
          <a:p>
            <a:pPr algn="l" marL="474979" indent="-237490" lvl="1">
              <a:lnSpc>
                <a:spcPts val="3013"/>
              </a:lnSpc>
              <a:buFont typeface="Arial"/>
              <a:buChar char="•"/>
            </a:pPr>
            <a:r>
              <a:rPr lang="en-US" sz="2199" spc="4">
                <a:solidFill>
                  <a:srgbClr val="DD5637"/>
                </a:solidFill>
                <a:latin typeface="Arsenica Antiqua"/>
                <a:ea typeface="Arsenica Antiqua"/>
                <a:cs typeface="Arsenica Antiqua"/>
                <a:sym typeface="Arsenica Antiqua"/>
              </a:rPr>
              <a:t>The average price per unit of $0.45 suggests a balanced pricing strategy, potentially contributing to strong sales figures.</a:t>
            </a:r>
          </a:p>
          <a:p>
            <a:pPr algn="l" marL="474979" indent="-237490" lvl="1">
              <a:lnSpc>
                <a:spcPts val="3013"/>
              </a:lnSpc>
              <a:buFont typeface="Arial"/>
              <a:buChar char="•"/>
            </a:pPr>
            <a:r>
              <a:rPr lang="en-US" sz="2199" spc="4">
                <a:solidFill>
                  <a:srgbClr val="DD5637"/>
                </a:solidFill>
                <a:latin typeface="Arsenica Antiqua"/>
                <a:ea typeface="Arsenica Antiqua"/>
                <a:cs typeface="Arsenica Antiqua"/>
                <a:sym typeface="Arsenica Antiqua"/>
              </a:rPr>
              <a:t> Total units sold in 2022 and 2023 amounted to 24,788,610, indicating sustained consumer demand for Coca-Cola USA productsTotal sales of $12,016,665 and total profit of $4,722,497 underscore healthy financial performance and effective cost management.</a:t>
            </a:r>
          </a:p>
          <a:p>
            <a:pPr algn="l" marL="474979" indent="-237490" lvl="1">
              <a:lnSpc>
                <a:spcPts val="3013"/>
              </a:lnSpc>
              <a:buFont typeface="Arial"/>
              <a:buChar char="•"/>
            </a:pPr>
            <a:r>
              <a:rPr lang="en-US" sz="2199" spc="4">
                <a:solidFill>
                  <a:srgbClr val="DD5637"/>
                </a:solidFill>
                <a:latin typeface="Arsenica Antiqua"/>
                <a:ea typeface="Arsenica Antiqua"/>
                <a:cs typeface="Arsenica Antiqua"/>
                <a:sym typeface="Arsenica Antiqua"/>
              </a:rPr>
              <a:t> Sales were particularly high in the Midwest, Northeast, South, Southeast, and West regions during Quarter 3, emphasizing geographical diversity and market penetration.</a:t>
            </a:r>
          </a:p>
          <a:p>
            <a:pPr algn="l">
              <a:lnSpc>
                <a:spcPts val="301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BCB"/>
        </a:solidFill>
      </p:bgPr>
    </p:bg>
    <p:spTree>
      <p:nvGrpSpPr>
        <p:cNvPr id="1" name=""/>
        <p:cNvGrpSpPr/>
        <p:nvPr/>
      </p:nvGrpSpPr>
      <p:grpSpPr>
        <a:xfrm>
          <a:off x="0" y="0"/>
          <a:ext cx="0" cy="0"/>
          <a:chOff x="0" y="0"/>
          <a:chExt cx="0" cy="0"/>
        </a:xfrm>
      </p:grpSpPr>
      <p:sp>
        <p:nvSpPr>
          <p:cNvPr name="Freeform 2" id="2"/>
          <p:cNvSpPr/>
          <p:nvPr/>
        </p:nvSpPr>
        <p:spPr>
          <a:xfrm flipH="true" flipV="true" rot="-10800000">
            <a:off x="1028700" y="6098756"/>
            <a:ext cx="18473484" cy="4188244"/>
          </a:xfrm>
          <a:custGeom>
            <a:avLst/>
            <a:gdLst/>
            <a:ahLst/>
            <a:cxnLst/>
            <a:rect r="r" b="b" t="t" l="l"/>
            <a:pathLst>
              <a:path h="4188244" w="18473484">
                <a:moveTo>
                  <a:pt x="18473484" y="4188244"/>
                </a:moveTo>
                <a:lnTo>
                  <a:pt x="0" y="4188244"/>
                </a:lnTo>
                <a:lnTo>
                  <a:pt x="0" y="0"/>
                </a:lnTo>
                <a:lnTo>
                  <a:pt x="18473484" y="0"/>
                </a:lnTo>
                <a:lnTo>
                  <a:pt x="18473484" y="4188244"/>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9144000" cy="10287000"/>
            <a:chOff x="0" y="0"/>
            <a:chExt cx="3068255" cy="3451787"/>
          </a:xfrm>
        </p:grpSpPr>
        <p:sp>
          <p:nvSpPr>
            <p:cNvPr name="Freeform 4" id="4"/>
            <p:cNvSpPr/>
            <p:nvPr/>
          </p:nvSpPr>
          <p:spPr>
            <a:xfrm flipH="false" flipV="false" rot="0">
              <a:off x="0" y="0"/>
              <a:ext cx="3068255" cy="3451787"/>
            </a:xfrm>
            <a:custGeom>
              <a:avLst/>
              <a:gdLst/>
              <a:ahLst/>
              <a:cxnLst/>
              <a:rect r="r" b="b" t="t" l="l"/>
              <a:pathLst>
                <a:path h="3451787" w="3068255">
                  <a:moveTo>
                    <a:pt x="0" y="0"/>
                  </a:moveTo>
                  <a:lnTo>
                    <a:pt x="3068255" y="0"/>
                  </a:lnTo>
                  <a:lnTo>
                    <a:pt x="3068255" y="3451787"/>
                  </a:lnTo>
                  <a:lnTo>
                    <a:pt x="0" y="3451787"/>
                  </a:lnTo>
                  <a:close/>
                </a:path>
              </a:pathLst>
            </a:custGeom>
            <a:solidFill>
              <a:srgbClr val="DD5637"/>
            </a:solidFill>
          </p:spPr>
        </p:sp>
      </p:grpSp>
      <p:grpSp>
        <p:nvGrpSpPr>
          <p:cNvPr name="Group 5" id="5"/>
          <p:cNvGrpSpPr/>
          <p:nvPr/>
        </p:nvGrpSpPr>
        <p:grpSpPr>
          <a:xfrm rot="0">
            <a:off x="11101923" y="4224988"/>
            <a:ext cx="6157377" cy="1837024"/>
            <a:chOff x="0" y="0"/>
            <a:chExt cx="8209837" cy="2449366"/>
          </a:xfrm>
        </p:grpSpPr>
        <p:sp>
          <p:nvSpPr>
            <p:cNvPr name="Freeform 6" id="6"/>
            <p:cNvSpPr/>
            <p:nvPr/>
          </p:nvSpPr>
          <p:spPr>
            <a:xfrm flipH="false" flipV="false" rot="0">
              <a:off x="0" y="0"/>
              <a:ext cx="913087" cy="913087"/>
            </a:xfrm>
            <a:custGeom>
              <a:avLst/>
              <a:gdLst/>
              <a:ahLst/>
              <a:cxnLst/>
              <a:rect r="r" b="b" t="t" l="l"/>
              <a:pathLst>
                <a:path h="913087" w="913087">
                  <a:moveTo>
                    <a:pt x="0" y="0"/>
                  </a:moveTo>
                  <a:lnTo>
                    <a:pt x="913087" y="0"/>
                  </a:lnTo>
                  <a:lnTo>
                    <a:pt x="913087" y="913087"/>
                  </a:lnTo>
                  <a:lnTo>
                    <a:pt x="0" y="913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H="true">
              <a:off x="0" y="1511351"/>
              <a:ext cx="2040357" cy="0"/>
            </a:xfrm>
            <a:prstGeom prst="line">
              <a:avLst/>
            </a:prstGeom>
            <a:ln cap="flat" w="38100">
              <a:solidFill>
                <a:srgbClr val="DD5637"/>
              </a:solidFill>
              <a:prstDash val="solid"/>
              <a:headEnd type="none" len="sm" w="sm"/>
              <a:tailEnd type="none" len="sm" w="sm"/>
            </a:ln>
          </p:spPr>
        </p:sp>
        <p:sp>
          <p:nvSpPr>
            <p:cNvPr name="TextBox 8" id="8"/>
            <p:cNvSpPr txBox="true"/>
            <p:nvPr/>
          </p:nvSpPr>
          <p:spPr>
            <a:xfrm rot="0">
              <a:off x="0" y="1835533"/>
              <a:ext cx="8209837" cy="613833"/>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Rugrats Sans"/>
                  <a:ea typeface="Rugrats Sans"/>
                  <a:cs typeface="Rugrats Sans"/>
                  <a:sym typeface="Rugrats Sans"/>
                </a:rPr>
                <a:t>Project By BIGYANDUTT PANDA</a:t>
              </a:r>
            </a:p>
          </p:txBody>
        </p:sp>
      </p:grpSp>
      <p:sp>
        <p:nvSpPr>
          <p:cNvPr name="TextBox 9" id="9"/>
          <p:cNvSpPr txBox="true"/>
          <p:nvPr/>
        </p:nvSpPr>
        <p:spPr>
          <a:xfrm rot="0">
            <a:off x="1028700" y="4479290"/>
            <a:ext cx="7433728" cy="1271271"/>
          </a:xfrm>
          <a:prstGeom prst="rect">
            <a:avLst/>
          </a:prstGeom>
        </p:spPr>
        <p:txBody>
          <a:bodyPr anchor="t" rtlCol="false" tIns="0" lIns="0" bIns="0" rIns="0">
            <a:spAutoFit/>
          </a:bodyPr>
          <a:lstStyle/>
          <a:p>
            <a:pPr algn="l" marL="0" indent="0" lvl="0">
              <a:lnSpc>
                <a:spcPts val="7840"/>
              </a:lnSpc>
              <a:spcBef>
                <a:spcPct val="0"/>
              </a:spcBef>
            </a:pPr>
            <a:r>
              <a:rPr lang="en-US" sz="8000" spc="-136">
                <a:solidFill>
                  <a:srgbClr val="FFEBCB"/>
                </a:solidFill>
                <a:latin typeface="Arsenica Antiqua"/>
                <a:ea typeface="Arsenica Antiqua"/>
                <a:cs typeface="Arsenica Antiqua"/>
                <a:sym typeface="Arsenica Antiqua"/>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DAGON3CMftk</dc:identifier>
  <dcterms:modified xsi:type="dcterms:W3CDTF">2011-08-01T06:04:30Z</dcterms:modified>
  <cp:revision>1</cp:revision>
  <dc:title>Refreshing Coca Cola Journey</dc:title>
</cp:coreProperties>
</file>